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27"/>
  </p:notesMasterIdLst>
  <p:sldIdLst>
    <p:sldId id="256" r:id="rId2"/>
    <p:sldId id="398" r:id="rId3"/>
    <p:sldId id="399" r:id="rId4"/>
    <p:sldId id="329" r:id="rId5"/>
    <p:sldId id="400" r:id="rId6"/>
    <p:sldId id="371" r:id="rId7"/>
    <p:sldId id="372" r:id="rId8"/>
    <p:sldId id="374" r:id="rId9"/>
    <p:sldId id="375" r:id="rId10"/>
    <p:sldId id="379" r:id="rId11"/>
    <p:sldId id="360" r:id="rId12"/>
    <p:sldId id="401" r:id="rId13"/>
    <p:sldId id="367" r:id="rId14"/>
    <p:sldId id="366" r:id="rId15"/>
    <p:sldId id="365" r:id="rId16"/>
    <p:sldId id="368" r:id="rId17"/>
    <p:sldId id="381" r:id="rId18"/>
    <p:sldId id="382" r:id="rId19"/>
    <p:sldId id="383" r:id="rId20"/>
    <p:sldId id="384" r:id="rId21"/>
    <p:sldId id="385" r:id="rId22"/>
    <p:sldId id="402" r:id="rId23"/>
    <p:sldId id="403" r:id="rId24"/>
    <p:sldId id="397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CF6"/>
    <a:srgbClr val="77E8E9"/>
    <a:srgbClr val="092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28"/>
    <p:restoredTop sz="94694"/>
  </p:normalViewPr>
  <p:slideViewPr>
    <p:cSldViewPr snapToGrid="0" snapToObjects="1">
      <p:cViewPr>
        <p:scale>
          <a:sx n="95" d="100"/>
          <a:sy n="95" d="100"/>
        </p:scale>
        <p:origin x="144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45C4-4D1C-7B46-BD0D-C6EDB7645808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E054-E0D2-C64A-B8EC-B7F5871B5942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688B9-A030-8740-A4DE-A4017ABA8E01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9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2B4F-61D7-414D-9C75-F2A5641E3470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DDBD-F9CE-854A-9176-4EFF2F84DD68}" type="datetime1">
              <a:rPr lang="en-CA" smtClean="0"/>
              <a:t>2019-12-14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6B81-DD3F-9143-8329-08B8438B4875}" type="datetime1">
              <a:rPr lang="en-CA" smtClean="0"/>
              <a:t>2019-12-14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3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16E3C-F6C1-5D40-B266-8332BB733E38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7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7945-40A1-B141-B92D-CF57B6785203}" type="datetime1">
              <a:rPr lang="en-CA" smtClean="0"/>
              <a:t>2019-12-14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6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4B79-5743-1248-8C74-D63BE38319EF}" type="datetime1">
              <a:rPr lang="en-CA" smtClean="0"/>
              <a:t>2019-12-14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3ED99-5A1E-1241-917D-821DF03AA2F9}" type="datetime1">
              <a:rPr lang="en-CA" smtClean="0"/>
              <a:t>2019-12-14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7FA50-8897-5B4B-B63C-8146CBC7F33F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CMStatistics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9" y="2580213"/>
            <a:ext cx="8175919" cy="1673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53" y="868362"/>
            <a:ext cx="833329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Accounting for asymmetry and batch effects in meta-transcriptomics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3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/>
              <a:t>/compositions/presentations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ALDEx2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77" y="1610976"/>
            <a:ext cx="4807546" cy="1691151"/>
          </a:xfrm>
        </p:spPr>
        <p:txBody>
          <a:bodyPr>
            <a:normAutofit/>
          </a:bodyPr>
          <a:lstStyle/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  <a:p>
            <a:r>
              <a:rPr lang="en-US" sz="2000" dirty="0"/>
              <a:t>Model the expected value  </a:t>
            </a:r>
          </a:p>
          <a:p>
            <a:pPr marL="548634" lvl="1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E548-C8DD-ED41-BED8-75AF972D743F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925786-C167-CC4B-A9E2-4EC97982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76" y="2608028"/>
            <a:ext cx="3970752" cy="3970752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2720340" y="6356353"/>
            <a:ext cx="3703320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80"/>
              <a:t>EBI Hinxton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61" y="4001234"/>
            <a:ext cx="2524308" cy="25243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809726" y="5170715"/>
            <a:ext cx="449944" cy="3048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48609" y="4937119"/>
            <a:ext cx="1282042" cy="2303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27683" y="5488399"/>
            <a:ext cx="1282042" cy="184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3D3D4C-F30A-A84B-B79D-E92A7657CDAF}"/>
              </a:ext>
            </a:extLst>
          </p:cNvPr>
          <p:cNvSpPr txBox="1"/>
          <p:nvPr/>
        </p:nvSpPr>
        <p:spPr>
          <a:xfrm>
            <a:off x="7113743" y="6308080"/>
            <a:ext cx="1867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9505BA-B372-2443-97B3-7BB6FDCA6976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ALDEx2: probabilistic </a:t>
            </a:r>
            <a:r>
              <a:rPr lang="en-US" sz="4000" dirty="0" err="1"/>
              <a:t>CoDa</a:t>
            </a:r>
            <a:endParaRPr lang="en-US" sz="40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465348" y="1878047"/>
            <a:ext cx="4175219" cy="22965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A3B5-505C-B94F-95D2-DEB0284E4C0C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4640" y="6941822"/>
            <a:ext cx="3474720" cy="438151"/>
          </a:xfrm>
        </p:spPr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E5BB0-46C9-0F4E-9CE4-4A528BB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1679" y="1629504"/>
            <a:ext cx="42538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6" indent="-342896">
              <a:buFont typeface="Arial"/>
              <a:buChar char="•"/>
            </a:pPr>
            <a:r>
              <a:rPr lang="en-US" sz="1600" dirty="0"/>
              <a:t>Generate posterior estimates of the data consistent with the observed data and the chosen  prior(s)</a:t>
            </a:r>
          </a:p>
          <a:p>
            <a:pPr marL="891532" lvl="1" indent="-342896">
              <a:buFont typeface="Arial"/>
              <a:buChar char="•"/>
            </a:pPr>
            <a:r>
              <a:rPr lang="en-US" sz="1600" dirty="0"/>
              <a:t>Dirichlet instances</a:t>
            </a:r>
          </a:p>
          <a:p>
            <a:pPr marL="342896" indent="-342896">
              <a:buFont typeface="Arial"/>
              <a:buChar char="•"/>
            </a:pPr>
            <a:r>
              <a:rPr lang="en-US" sz="1600" dirty="0" err="1"/>
              <a:t>clr</a:t>
            </a:r>
            <a:r>
              <a:rPr lang="en-US" sz="1600" dirty="0"/>
              <a:t> transform instances</a:t>
            </a:r>
          </a:p>
          <a:p>
            <a:pPr marL="342896" indent="-342896">
              <a:buFont typeface="Arial"/>
              <a:buChar char="•"/>
            </a:pPr>
            <a:r>
              <a:rPr lang="en-US" sz="1600" dirty="0"/>
              <a:t>Calculate test values on each instance</a:t>
            </a:r>
          </a:p>
          <a:p>
            <a:pPr marL="342896" indent="-342896">
              <a:buFont typeface="Arial"/>
              <a:buChar char="•"/>
            </a:pPr>
            <a:r>
              <a:rPr lang="en-US" sz="1600" dirty="0"/>
              <a:t>Correct for FDR</a:t>
            </a:r>
          </a:p>
          <a:p>
            <a:pPr marL="342896" indent="-342896">
              <a:buFont typeface="Arial"/>
              <a:buChar char="•"/>
            </a:pPr>
            <a:endParaRPr lang="en-US" sz="1600" dirty="0"/>
          </a:p>
          <a:p>
            <a:pPr marL="342896" indent="-342896">
              <a:buFont typeface="Arial"/>
              <a:buChar char="•"/>
            </a:pPr>
            <a:r>
              <a:rPr lang="en-US" sz="1600" b="1" dirty="0"/>
              <a:t>Report the expected value of each test for all instances</a:t>
            </a:r>
          </a:p>
          <a:p>
            <a:pPr marL="342896" indent="-342896">
              <a:buFont typeface="Arial"/>
              <a:buChar char="•"/>
            </a:pPr>
            <a:r>
              <a:rPr lang="en-US" sz="1600" dirty="0"/>
              <a:t>Dramatically reduces false positives with little or no loss of sensitivity for essentially any </a:t>
            </a:r>
            <a:r>
              <a:rPr lang="en-US" sz="1600" dirty="0" err="1"/>
              <a:t>seq</a:t>
            </a:r>
            <a:r>
              <a:rPr lang="en-US" sz="1600" dirty="0"/>
              <a:t>*</a:t>
            </a:r>
            <a:r>
              <a:rPr lang="en-US" sz="1600" dirty="0" err="1"/>
              <a:t>omics</a:t>
            </a:r>
            <a:r>
              <a:rPr lang="en-US" sz="160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4583" y="1604977"/>
            <a:ext cx="204774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rgbClr val="EBD0FE"/>
                </a:solidFill>
              </a:rPr>
              <a:t>Group 1    </a:t>
            </a:r>
            <a:r>
              <a:rPr lang="en-US" sz="192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5635" y="5770827"/>
            <a:ext cx="24040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rgbClr val="7F7F7F"/>
                </a:solidFill>
              </a:rPr>
              <a:t>Fernandes</a:t>
            </a:r>
            <a:r>
              <a:rPr lang="en-US" sz="1200" dirty="0">
                <a:solidFill>
                  <a:srgbClr val="7F7F7F"/>
                </a:solidFill>
              </a:rPr>
              <a:t>, et al. 2013. </a:t>
            </a:r>
            <a:r>
              <a:rPr lang="en-US" sz="1200" dirty="0" err="1">
                <a:solidFill>
                  <a:srgbClr val="7F7F7F"/>
                </a:solidFill>
              </a:rPr>
              <a:t>PLoS</a:t>
            </a:r>
            <a:r>
              <a:rPr lang="en-US" sz="12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1200" dirty="0" err="1">
                <a:solidFill>
                  <a:srgbClr val="7F7F7F"/>
                </a:solidFill>
              </a:rPr>
              <a:t>Fernandes</a:t>
            </a:r>
            <a:r>
              <a:rPr lang="en-US" sz="1200" dirty="0">
                <a:solidFill>
                  <a:srgbClr val="7F7F7F"/>
                </a:solidFill>
              </a:rPr>
              <a:t>, et al. 2014. </a:t>
            </a:r>
            <a:r>
              <a:rPr lang="en-US" sz="1200" dirty="0" err="1">
                <a:solidFill>
                  <a:srgbClr val="7F7F7F"/>
                </a:solidFill>
              </a:rPr>
              <a:t>Microbiome</a:t>
            </a:r>
            <a:endParaRPr lang="en-US" sz="12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1200" dirty="0" err="1">
                <a:solidFill>
                  <a:srgbClr val="7F7F7F"/>
                </a:solidFill>
              </a:rPr>
              <a:t>Thorsen</a:t>
            </a:r>
            <a:r>
              <a:rPr lang="en-US" sz="1200" dirty="0">
                <a:solidFill>
                  <a:srgbClr val="7F7F7F"/>
                </a:solidFill>
              </a:rPr>
              <a:t>, </a:t>
            </a:r>
            <a:r>
              <a:rPr lang="en-US" sz="1200" dirty="0" err="1">
                <a:solidFill>
                  <a:srgbClr val="7F7F7F"/>
                </a:solidFill>
              </a:rPr>
              <a:t>Microbiome</a:t>
            </a:r>
            <a:r>
              <a:rPr lang="en-US" sz="12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C3F7F-45AE-EB4F-8601-CDBB06A68A16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EF82-6804-C845-9FB4-CBEA7851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ALDEx2 Expected value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E86874B3-E932-904F-ACB9-64B1643F4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50376"/>
            <a:ext cx="6373965" cy="34767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7894-3143-F841-BBE6-DCCFB177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1400-64BA-E249-988E-48484535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A4B7-9BCC-D442-B746-CD6BC8BE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3CEB5-CB40-D94A-BAF2-EDF1509425E6}"/>
              </a:ext>
            </a:extLst>
          </p:cNvPr>
          <p:cNvSpPr txBox="1"/>
          <p:nvPr/>
        </p:nvSpPr>
        <p:spPr>
          <a:xfrm>
            <a:off x="6430091" y="2200221"/>
            <a:ext cx="2085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Features that are not robust to random sampling have an E(p) of ~0.5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C4C0E-4C10-6F42-95A7-431BD6708E8B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07658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689521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7DD2-27D6-DC44-B25A-D1C85F173ABD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B747-383B-8B45-A11E-72D4B99F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01DAC-6F64-314C-A9A3-1F772192A261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 Example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Bacterial </a:t>
            </a:r>
            <a:r>
              <a:rPr lang="en-US" sz="4000" dirty="0" err="1"/>
              <a:t>vaginosis</a:t>
            </a:r>
            <a:r>
              <a:rPr lang="en-US" sz="4000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vaginal </a:t>
            </a:r>
            <a:r>
              <a:rPr lang="en-US" dirty="0" err="1"/>
              <a:t>dysbiosis</a:t>
            </a:r>
            <a:endParaRPr lang="en-US" dirty="0"/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i="1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711B-C7A6-D04A-97D3-55D2BF875BEB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6A31-05A7-B548-B2D4-9DE099A0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91849-0FB7-B342-A326-7AE841635CE5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 Example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BV dataset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0D4F-8836-B642-AC2F-3DDC32052F53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FD63-C936-BC44-9C9E-EFD0ABB1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14976" y="2106211"/>
            <a:ext cx="394466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b="1" dirty="0"/>
              <a:t>Bland-Altmann Plot</a:t>
            </a: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1680" b="1" dirty="0"/>
              <a:t>Each function is a point</a:t>
            </a: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1680" b="1" dirty="0"/>
              <a:t>Red are ‘DE’</a:t>
            </a:r>
          </a:p>
          <a:p>
            <a:endParaRPr lang="en-US" sz="1680" b="1" dirty="0">
              <a:solidFill>
                <a:srgbClr val="C00000"/>
              </a:solidFill>
            </a:endParaRPr>
          </a:p>
          <a:p>
            <a:r>
              <a:rPr lang="en-US" sz="168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680" dirty="0"/>
          </a:p>
          <a:p>
            <a:endParaRPr lang="en-US" sz="1680" dirty="0"/>
          </a:p>
          <a:p>
            <a:r>
              <a:rPr lang="en-US" sz="1680" dirty="0"/>
              <a:t>What assumptions do not fit?</a:t>
            </a:r>
            <a:endParaRPr lang="en-US" sz="2400" dirty="0"/>
          </a:p>
          <a:p>
            <a:endParaRPr lang="en-US" sz="1680" dirty="0"/>
          </a:p>
          <a:p>
            <a:pPr marL="342896" indent="-342896">
              <a:buFont typeface="Arial"/>
              <a:buChar char="•"/>
            </a:pPr>
            <a:r>
              <a:rPr lang="en-US" sz="168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342896" indent="-342896">
              <a:buFont typeface="Arial"/>
              <a:buChar char="•"/>
            </a:pPr>
            <a:r>
              <a:rPr lang="en-US" sz="1680" dirty="0">
                <a:solidFill>
                  <a:srgbClr val="7F7F7F"/>
                </a:solidFill>
              </a:rPr>
              <a:t>Dispersion ~ abundance?</a:t>
            </a:r>
          </a:p>
          <a:p>
            <a:pPr marL="342896" indent="-342896">
              <a:buFont typeface="Arial"/>
              <a:buChar char="•"/>
            </a:pPr>
            <a:r>
              <a:rPr lang="en-US" sz="1680" dirty="0">
                <a:solidFill>
                  <a:schemeClr val="bg1">
                    <a:lumMod val="50000"/>
                  </a:schemeClr>
                </a:solidFill>
              </a:rPr>
              <a:t>Counts?</a:t>
            </a: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1" y="1168907"/>
            <a:ext cx="4970636" cy="4970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DB2262-E3EB-5F4D-9499-6485B97B1EF1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 Example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809-D1CA-3B41-827F-B555666C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 let’s try probabilistic </a:t>
            </a:r>
            <a:r>
              <a:rPr lang="en-US" sz="4000" dirty="0" err="1"/>
              <a:t>CoDa</a:t>
            </a:r>
            <a:r>
              <a:rPr lang="en-US" sz="4000" dirty="0"/>
              <a:t>	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9AEA37D-B603-054B-B393-265A12F1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1940" y="1847676"/>
            <a:ext cx="3573410" cy="3573410"/>
          </a:xfr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B6FFE19-592E-AB4E-A514-05CDA07F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1DF7-B78B-8F4D-BEBA-08BCB8394233}" type="datetime1">
              <a:rPr lang="en-CA" smtClean="0"/>
              <a:t>2019-12-14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DE8F217-45FC-4647-B620-75F8A22A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497C047-55EE-3C44-B1DA-775B3951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ngs_edgeR.pdf">
            <a:extLst>
              <a:ext uri="{FF2B5EF4-FFF2-40B4-BE49-F238E27FC236}">
                <a16:creationId xmlns:a16="http://schemas.microsoft.com/office/drawing/2014/main" id="{615532CE-9607-854F-86CA-7E4A0121C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7" y="1343029"/>
            <a:ext cx="4442985" cy="4442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08130D-0C6D-5A45-8686-8CCFF85411C3}"/>
              </a:ext>
            </a:extLst>
          </p:cNvPr>
          <p:cNvSpPr txBox="1"/>
          <p:nvPr/>
        </p:nvSpPr>
        <p:spPr>
          <a:xfrm>
            <a:off x="7107665" y="1343029"/>
            <a:ext cx="85632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/>
              <a:t>ALDEx2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B530C-FA1E-C845-8773-AEE940E63C8F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 Example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999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Strategies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286" y="1565934"/>
            <a:ext cx="4376654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550-02E4-D642-8807-552A7F47ACFC}" type="datetime1">
              <a:rPr lang="en-CA" smtClean="0"/>
              <a:t>2019-12-14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F08D17C-A5BC-0546-BF2D-3DA829C8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0A91B-5B49-3041-A3E5-88CAD8157641}"/>
              </a:ext>
            </a:extLst>
          </p:cNvPr>
          <p:cNvGrpSpPr/>
          <p:nvPr/>
        </p:nvGrpSpPr>
        <p:grpSpPr>
          <a:xfrm>
            <a:off x="546326" y="2007433"/>
            <a:ext cx="4886990" cy="4026794"/>
            <a:chOff x="-359522" y="1716565"/>
            <a:chExt cx="5573083" cy="45921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9DA3DC-C280-F642-AF99-8760B01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15618" y="2521932"/>
              <a:ext cx="3271103" cy="9785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3ABC8-F976-A347-8EDB-404294D5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9522" y="1716565"/>
              <a:ext cx="3271103" cy="9785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56AD55-35B9-0C4C-9882-DB34EF7B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7604" y="3461426"/>
              <a:ext cx="3634560" cy="10344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B5529E-DA00-4E4C-ACE4-D8D879988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37283" y="4495877"/>
              <a:ext cx="3634560" cy="10344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442BC6-4E29-B94B-8335-0B4E0339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82364" y="5525860"/>
              <a:ext cx="5395925" cy="78282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376491" y="223641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376491" y="2942210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374585" y="3790983"/>
            <a:ext cx="284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374585" y="4694166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433316" y="5439944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Median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0AA3CB-ADDB-0E43-9587-50E1E497106D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Properties in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286" y="1565934"/>
            <a:ext cx="4376654" cy="43513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94332A5-03EA-204F-9EB2-A5FA501F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8B91-5203-7F4E-8827-4B1F17FB6339}" type="datetime1">
              <a:rPr lang="en-CA" smtClean="0"/>
              <a:t>2019-12-14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14D03C6-A8F9-A849-A379-175F0017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304A52-9975-BB4A-B784-AF139E53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959F2-0AD7-2349-B6A2-944193E3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27" y="1198007"/>
            <a:ext cx="4832679" cy="4832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002CF-1CAC-D447-AA8B-589FC969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23" y="1941597"/>
            <a:ext cx="2396980" cy="25443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18A9A9-FABF-4A4D-9994-82B64BDEA746}"/>
              </a:ext>
            </a:extLst>
          </p:cNvPr>
          <p:cNvCxnSpPr>
            <a:cxnSpLocks/>
          </p:cNvCxnSpPr>
          <p:nvPr/>
        </p:nvCxnSpPr>
        <p:spPr>
          <a:xfrm flipH="1">
            <a:off x="1768245" y="3161038"/>
            <a:ext cx="4123882" cy="6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E89CFA-AD36-1F40-A6CF-C67CA4767810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292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Dispersion v. </a:t>
            </a:r>
            <a:r>
              <a:rPr lang="en-US" sz="4000" dirty="0" err="1"/>
              <a:t>rAbundance</a:t>
            </a:r>
            <a:endParaRPr lang="en-US" sz="400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0395-3223-E942-8450-8B6E12F67ED8}" type="datetime1">
              <a:rPr lang="en-CA" smtClean="0"/>
              <a:t>2019-12-14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6C7F9F0-20CB-7A41-A83A-694E9A91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5252883" y="2413820"/>
            <a:ext cx="3823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iqlr</a:t>
            </a:r>
            <a:r>
              <a:rPr lang="en-US" sz="2000" dirty="0"/>
              <a:t> high variance datasets and low reproducibility </a:t>
            </a:r>
          </a:p>
          <a:p>
            <a:r>
              <a:rPr lang="en-US" sz="2000" dirty="0"/>
              <a:t>	• tag-sequencing</a:t>
            </a:r>
          </a:p>
          <a:p>
            <a:endParaRPr lang="en-US" sz="2000" dirty="0"/>
          </a:p>
          <a:p>
            <a:r>
              <a:rPr lang="en-US" sz="2000" dirty="0" err="1"/>
              <a:t>lvha</a:t>
            </a:r>
            <a:r>
              <a:rPr lang="en-US" sz="2000" dirty="0"/>
              <a:t> low variance datasets and high reproducibility</a:t>
            </a:r>
          </a:p>
          <a:p>
            <a:r>
              <a:rPr lang="en-US" sz="2000" dirty="0"/>
              <a:t>	• transcriptomes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7" y="1448694"/>
            <a:ext cx="4806576" cy="4806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AB33D2-5FB3-E049-B568-6D0D2177D27A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488B-8EED-6544-B504-9DF95D025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high-throughput sequencing</a:t>
            </a:r>
          </a:p>
          <a:p>
            <a:endParaRPr lang="en-US" dirty="0"/>
          </a:p>
          <a:p>
            <a:r>
              <a:rPr lang="en-US" dirty="0"/>
              <a:t>The data we get vs. what we think we have</a:t>
            </a:r>
          </a:p>
          <a:p>
            <a:endParaRPr lang="en-US" dirty="0"/>
          </a:p>
          <a:p>
            <a:r>
              <a:rPr lang="en-US" dirty="0"/>
              <a:t>An introduction to ALDEx2</a:t>
            </a:r>
          </a:p>
          <a:p>
            <a:endParaRPr lang="en-US" dirty="0"/>
          </a:p>
          <a:p>
            <a:r>
              <a:rPr lang="en-US" dirty="0"/>
              <a:t>Example analysis of a meta-transcriptome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92C7-7614-9345-962A-091A8DDEF1DE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4445D-E1A9-7E42-B822-C4CBED3D9692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78728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5E64-6CC2-0A47-8D13-8B874F37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meta-transcriptome data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47DA64-AFFC-2C4D-A631-559F56D9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31F0-81DD-564A-A720-2D2BA02B6CA3}" type="datetime1">
              <a:rPr lang="en-CA" smtClean="0"/>
              <a:t>2019-12-14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83445-72BA-4B4B-B6C4-AE83B7F1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C3725C-A31F-7747-8D72-A63F7C2D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A68E1-096F-9240-9B49-2EEE46E0C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2"/>
          <a:stretch/>
        </p:blipFill>
        <p:spPr>
          <a:xfrm>
            <a:off x="2052357" y="1353704"/>
            <a:ext cx="5034244" cy="5002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668CDF-ADAB-694E-8B96-0DDB79E301D3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 Example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4745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‘Housekeeping’ genes are centered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43" y="1765536"/>
            <a:ext cx="7735546" cy="4219389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3BDF-7E47-C24F-81BC-303FEA6BEECD}" type="datetime1">
              <a:rPr lang="en-CA" smtClean="0"/>
              <a:t>2019-12-14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54BAFD-1680-3A44-94BD-DE65A7CA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3BDD1-4FDD-6444-A021-58ABAD0022ED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Example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0737"/>
            <a:ext cx="672218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Two disparate datasets</a:t>
            </a:r>
          </a:p>
        </p:txBody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1473E89-AAD5-544F-975B-A2D3D6C2E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57" y="2348734"/>
            <a:ext cx="3325670" cy="33256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FCCFF-77DF-C445-9F92-3D2C970BD801}"/>
              </a:ext>
            </a:extLst>
          </p:cNvPr>
          <p:cNvSpPr txBox="1"/>
          <p:nvPr/>
        </p:nvSpPr>
        <p:spPr>
          <a:xfrm>
            <a:off x="3753699" y="2882141"/>
            <a:ext cx="848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59C58-1729-E64F-9FF0-A1C3A5D7103B}"/>
              </a:ext>
            </a:extLst>
          </p:cNvPr>
          <p:cNvSpPr txBox="1"/>
          <p:nvPr/>
        </p:nvSpPr>
        <p:spPr>
          <a:xfrm>
            <a:off x="3753699" y="4297180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B6A3F-C918-2E44-8C83-9D38C0F53CCD}"/>
              </a:ext>
            </a:extLst>
          </p:cNvPr>
          <p:cNvSpPr txBox="1"/>
          <p:nvPr/>
        </p:nvSpPr>
        <p:spPr>
          <a:xfrm>
            <a:off x="685801" y="1887069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Health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2759907" y="1887069"/>
            <a:ext cx="52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6748-D3FA-D744-B837-A1707499CE6D}"/>
              </a:ext>
            </a:extLst>
          </p:cNvPr>
          <p:cNvSpPr txBox="1"/>
          <p:nvPr/>
        </p:nvSpPr>
        <p:spPr>
          <a:xfrm>
            <a:off x="4926178" y="2598003"/>
            <a:ext cx="3605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Swabs collected in Ontario</a:t>
            </a:r>
          </a:p>
          <a:p>
            <a:r>
              <a:rPr lang="en-US" sz="2400" dirty="0"/>
              <a:t>PRJEB31833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5D71C-6DA7-9B4F-84AF-60EEACA1E5F8}"/>
              </a:ext>
            </a:extLst>
          </p:cNvPr>
          <p:cNvSpPr txBox="1"/>
          <p:nvPr/>
        </p:nvSpPr>
        <p:spPr>
          <a:xfrm>
            <a:off x="4926178" y="3560397"/>
            <a:ext cx="3605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Fluid collected in Germany</a:t>
            </a:r>
          </a:p>
          <a:p>
            <a:r>
              <a:rPr lang="en-CA" sz="2400" dirty="0"/>
              <a:t>PRJEB21446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05F89-F71E-5343-895D-D2F9D07B79E7}"/>
              </a:ext>
            </a:extLst>
          </p:cNvPr>
          <p:cNvSpPr txBox="1"/>
          <p:nvPr/>
        </p:nvSpPr>
        <p:spPr>
          <a:xfrm>
            <a:off x="4926178" y="4522790"/>
            <a:ext cx="360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Data centred with LVHA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D4836-7E33-394E-9C00-0A77FBEA012C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Example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4490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3ED-6B53-A64B-967E-3E58407F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Output from </a:t>
            </a:r>
            <a:r>
              <a:rPr lang="en-US" sz="4000" dirty="0" err="1"/>
              <a:t>aldex.glm</a:t>
            </a:r>
            <a:endParaRPr lang="en-US" sz="4000" dirty="0"/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57BB9E-33C5-A146-B6D5-F3A6C44D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655" y="2001388"/>
            <a:ext cx="3715651" cy="37156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005E4-3E41-C047-9908-8C011873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D17-3AED-894B-8774-4FBC96E59591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69BD8-33C3-0947-B276-B969FFF7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61CA-8B15-7F4A-A33D-4CA695C4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2620-C3E5-5F4F-8B97-9F0AB92749EE}"/>
              </a:ext>
            </a:extLst>
          </p:cNvPr>
          <p:cNvSpPr txBox="1"/>
          <p:nvPr/>
        </p:nvSpPr>
        <p:spPr>
          <a:xfrm>
            <a:off x="4980053" y="4977568"/>
            <a:ext cx="52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CBD2-4ED0-8F41-A967-01D89A8CE01D}"/>
              </a:ext>
            </a:extLst>
          </p:cNvPr>
          <p:cNvSpPr txBox="1"/>
          <p:nvPr/>
        </p:nvSpPr>
        <p:spPr>
          <a:xfrm>
            <a:off x="4980053" y="200138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pic>
        <p:nvPicPr>
          <p:cNvPr id="28" name="Picture 27" descr="A close up of a map&#10;&#10;Description automatically generated">
            <a:extLst>
              <a:ext uri="{FF2B5EF4-FFF2-40B4-BE49-F238E27FC236}">
                <a16:creationId xmlns:a16="http://schemas.microsoft.com/office/drawing/2014/main" id="{82311D43-7A64-1D47-93B6-A8AEA4E0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8" y="2145209"/>
            <a:ext cx="3639998" cy="36399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91ED43-0D21-494C-9511-6604B295C169}"/>
              </a:ext>
            </a:extLst>
          </p:cNvPr>
          <p:cNvSpPr txBox="1"/>
          <p:nvPr/>
        </p:nvSpPr>
        <p:spPr>
          <a:xfrm>
            <a:off x="871826" y="1784943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Health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66A61E-D02B-4543-8D53-7D439D149D89}"/>
              </a:ext>
            </a:extLst>
          </p:cNvPr>
          <p:cNvSpPr txBox="1"/>
          <p:nvPr/>
        </p:nvSpPr>
        <p:spPr>
          <a:xfrm>
            <a:off x="2767789" y="1784943"/>
            <a:ext cx="52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828EA-8B3D-C149-A2E3-C0CF07BF97F8}"/>
              </a:ext>
            </a:extLst>
          </p:cNvPr>
          <p:cNvSpPr txBox="1"/>
          <p:nvPr/>
        </p:nvSpPr>
        <p:spPr>
          <a:xfrm>
            <a:off x="3708716" y="2951786"/>
            <a:ext cx="848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968689-AB1B-3942-8DF6-057A4901F70B}"/>
              </a:ext>
            </a:extLst>
          </p:cNvPr>
          <p:cNvSpPr txBox="1"/>
          <p:nvPr/>
        </p:nvSpPr>
        <p:spPr>
          <a:xfrm>
            <a:off x="3710791" y="4515903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023C4-E47F-954A-B195-4598104DE0A7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Example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351973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Proper centering is needed to prevent non-sensical answers</a:t>
            </a:r>
          </a:p>
          <a:p>
            <a:pPr lvl="1"/>
            <a:r>
              <a:rPr lang="en-US" dirty="0"/>
              <a:t>LVHA and IQLR work in a compositional setting</a:t>
            </a:r>
          </a:p>
          <a:p>
            <a:r>
              <a:rPr lang="en-US" dirty="0"/>
              <a:t>Choosing the proper centering method depends on the var-</a:t>
            </a:r>
            <a:r>
              <a:rPr lang="en-US" dirty="0" err="1"/>
              <a:t>abun</a:t>
            </a:r>
            <a:r>
              <a:rPr lang="en-US" dirty="0"/>
              <a:t> relationship</a:t>
            </a:r>
          </a:p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 </a:t>
            </a:r>
          </a:p>
          <a:p>
            <a:pPr lvl="1"/>
            <a:r>
              <a:rPr lang="en-US" dirty="0"/>
              <a:t>Standard approaches work with some effort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39B96-DBA7-1940-AC12-EB011354D492}" type="datetime1">
              <a:rPr lang="en-CA" smtClean="0"/>
              <a:t>2019-12-14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50558-48A6-6940-9720-69CA92CC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D6D9-74B0-274C-8538-030470B2FB1A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ALDEx2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Example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201265" y="4765676"/>
            <a:ext cx="3556000" cy="1955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642597-76CE-3445-90FC-3DB19ED5D188}"/>
              </a:ext>
            </a:extLst>
          </p:cNvPr>
          <p:cNvGrpSpPr/>
          <p:nvPr/>
        </p:nvGrpSpPr>
        <p:grpSpPr>
          <a:xfrm>
            <a:off x="722128" y="943255"/>
            <a:ext cx="7793222" cy="4922557"/>
            <a:chOff x="-303210" y="873125"/>
            <a:chExt cx="9131321" cy="5284428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BA7FE999-A002-D942-9754-8A2AB133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177" y="5458803"/>
              <a:ext cx="1204118" cy="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20C883AA-13E3-F34A-AFE8-21895A79D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213" y="947739"/>
              <a:ext cx="2087563" cy="318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4291942-0465-044D-884F-DB8078944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999" y="2009776"/>
              <a:ext cx="1060451" cy="106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3EEA6FFB-9D08-8943-911A-D0FF53B7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411" y="3062290"/>
              <a:ext cx="1057274" cy="1057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CoDa.pdf">
              <a:extLst>
                <a:ext uri="{FF2B5EF4-FFF2-40B4-BE49-F238E27FC236}">
                  <a16:creationId xmlns:a16="http://schemas.microsoft.com/office/drawing/2014/main" id="{7B77764D-DCD5-C640-BB3D-C461DF7A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360" y="1040111"/>
              <a:ext cx="3160714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CFFF3FA6-63C7-F340-B460-5037A9C6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0" y="4695826"/>
              <a:ext cx="2436814" cy="1362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32AEBBC0-4A8F-9141-9934-D244E1A6A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91136" y="4458297"/>
              <a:ext cx="1571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err="1"/>
                <a:t>Gregor</a:t>
              </a:r>
              <a:r>
                <a:rPr lang="en-US" sz="1800" dirty="0"/>
                <a:t> Reid</a:t>
              </a:r>
            </a:p>
            <a:p>
              <a:pPr eaLnBrk="1" hangingPunct="1"/>
              <a:r>
                <a:rPr lang="en-US" sz="1800" dirty="0"/>
                <a:t>Jeremy Burton</a:t>
              </a:r>
            </a:p>
            <a:p>
              <a:pPr eaLnBrk="1" hangingPunct="1"/>
              <a:r>
                <a:rPr lang="en-US" sz="1800" dirty="0"/>
                <a:t>Jia R. Wu</a:t>
              </a:r>
            </a:p>
            <a:p>
              <a:pPr eaLnBrk="1" hangingPunct="1"/>
              <a:r>
                <a:rPr lang="en-US" sz="1800" dirty="0"/>
                <a:t>Daniel </a:t>
              </a:r>
              <a:r>
                <a:rPr lang="en-US" sz="1800" dirty="0" err="1"/>
                <a:t>Giguere</a:t>
              </a:r>
              <a:endParaRPr lang="en-US" sz="1800" dirty="0"/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06F87CA3-9AFF-BD4D-A3CE-69A3BB089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862" y="2181226"/>
              <a:ext cx="1163908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Andrew</a:t>
              </a:r>
            </a:p>
            <a:p>
              <a:pPr eaLnBrk="1" hangingPunct="1"/>
              <a:r>
                <a:rPr lang="en-US" sz="1800" dirty="0"/>
                <a:t>Fernandes</a:t>
              </a:r>
            </a:p>
            <a:p>
              <a:pPr eaLnBrk="1" hangingPunct="1"/>
              <a:endParaRPr lang="en-US" sz="1800" dirty="0"/>
            </a:p>
            <a:p>
              <a:pPr eaLnBrk="1" hangingPunct="1"/>
              <a:endParaRPr lang="en-US" sz="1800" dirty="0"/>
            </a:p>
            <a:p>
              <a:pPr eaLnBrk="1" hangingPunct="1"/>
              <a:r>
                <a:rPr lang="en-US" sz="1800" dirty="0"/>
                <a:t>Jean</a:t>
              </a:r>
            </a:p>
            <a:p>
              <a:pPr eaLnBrk="1" hangingPunct="1"/>
              <a:r>
                <a:rPr lang="en-US" sz="1800" dirty="0" err="1"/>
                <a:t>Macklaim</a:t>
              </a:r>
              <a:endParaRPr lang="en-US" sz="1800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19D7C1D6-086F-0042-9A1F-85D546D78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7801" y="2340649"/>
              <a:ext cx="2300310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Vera </a:t>
              </a:r>
              <a:r>
                <a:rPr lang="en-US" sz="1800" dirty="0" err="1"/>
                <a:t>Pawlowsky-Glahn</a:t>
              </a:r>
              <a:endParaRPr lang="en-US" sz="1800" dirty="0"/>
            </a:p>
            <a:p>
              <a:pPr eaLnBrk="1" hangingPunct="1"/>
              <a:r>
                <a:rPr lang="en-US" sz="1800" dirty="0"/>
                <a:t>Juan Jose </a:t>
              </a:r>
              <a:r>
                <a:rPr lang="en-US" sz="1800" dirty="0" err="1"/>
                <a:t>Egozcue</a:t>
              </a:r>
              <a:endParaRPr lang="en-US" sz="1800" dirty="0"/>
            </a:p>
            <a:p>
              <a:pPr eaLnBrk="1" hangingPunct="1"/>
              <a:endParaRPr lang="en-US" sz="1800" dirty="0"/>
            </a:p>
            <a:p>
              <a:pPr eaLnBrk="1" hangingPunct="1"/>
              <a:r>
                <a:rPr lang="en-US" sz="1800" dirty="0"/>
                <a:t>Justin Silverman</a:t>
              </a:r>
            </a:p>
            <a:p>
              <a:pPr eaLnBrk="1" hangingPunct="1"/>
              <a:r>
                <a:rPr lang="en-US" sz="1800" dirty="0"/>
                <a:t>     </a:t>
              </a:r>
              <a:r>
                <a:rPr lang="en-US" sz="1800" dirty="0" err="1"/>
                <a:t>philr</a:t>
              </a:r>
              <a:r>
                <a:rPr lang="en-US" sz="1800" dirty="0"/>
                <a:t> </a:t>
              </a:r>
            </a:p>
            <a:p>
              <a:pPr eaLnBrk="1" hangingPunct="1"/>
              <a:r>
                <a:rPr lang="en-US" sz="1800" dirty="0"/>
                <a:t>Tom Quinn</a:t>
              </a:r>
            </a:p>
            <a:p>
              <a:pPr eaLnBrk="1" hangingPunct="1"/>
              <a:r>
                <a:rPr lang="en-US" sz="1800" dirty="0"/>
                <a:t>     </a:t>
              </a:r>
              <a:r>
                <a:rPr lang="en-US" sz="1800" dirty="0" err="1"/>
                <a:t>propr</a:t>
              </a:r>
              <a:r>
                <a:rPr lang="en-US" sz="1800" dirty="0"/>
                <a:t> </a:t>
              </a:r>
            </a:p>
          </p:txBody>
        </p: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008149A0-5A56-C045-9767-4317705A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3210" y="873125"/>
              <a:ext cx="2589212" cy="100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80A1DF-AF21-E547-84E0-590D21E3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0994" y="4622800"/>
              <a:ext cx="1905000" cy="342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8BE065-F98F-AE4A-88E5-0A8464B30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77671" y="4482944"/>
              <a:ext cx="1511300" cy="50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B9E3E5-1B17-AF4C-8632-114CAFF7D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2816" y="5145083"/>
              <a:ext cx="2228851" cy="342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5F15A9-C369-9E44-A876-E9B108517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60825" y="4821231"/>
              <a:ext cx="1060824" cy="50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B069C2-4E4A-1D4E-992C-5B76F6FA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77714" y="4183377"/>
              <a:ext cx="1321944" cy="513049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27E6F-748E-D249-B605-AA9C81C2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FC93-8AA2-B94E-8743-B4A009167401}" type="datetime1">
              <a:rPr lang="en-CA" smtClean="0"/>
              <a:t>2019-12-14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D225D-F793-124F-9768-5297C634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B882F8D-E714-8A40-BD15-CDB4FF5E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98112-5FBF-E242-AE2B-DA16201AB40E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 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5EC6-1C29-884F-893F-A0D23218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Acknowledgements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CF28-82AE-2E4A-A2E7-72798EF9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8E61-FD33-B548-B316-FB899B3515BA}" type="datetime1">
              <a:rPr lang="en-CA" smtClean="0"/>
              <a:t>2019-12-14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0986-D9E0-614D-9846-8AC4A44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E3CF-506E-154D-96BB-8F180F14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75116A-23FE-574D-ABF8-3EE90017F4FE}"/>
              </a:ext>
            </a:extLst>
          </p:cNvPr>
          <p:cNvGrpSpPr/>
          <p:nvPr/>
        </p:nvGrpSpPr>
        <p:grpSpPr>
          <a:xfrm>
            <a:off x="589239" y="1910651"/>
            <a:ext cx="7709015" cy="2231636"/>
            <a:chOff x="-698615" y="1795122"/>
            <a:chExt cx="9940043" cy="2877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76648C-528F-444E-9921-AE8FABC54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940"/>
            <a:stretch/>
          </p:blipFill>
          <p:spPr>
            <a:xfrm>
              <a:off x="-596101" y="1795122"/>
              <a:ext cx="2073802" cy="1633879"/>
            </a:xfrm>
            <a:prstGeom prst="rect">
              <a:avLst/>
            </a:prstGeom>
          </p:spPr>
        </p:pic>
        <p:pic>
          <p:nvPicPr>
            <p:cNvPr id="9" name="Picture 8" descr="A person standing next to a palm tree&#10;&#10;Description automatically generated">
              <a:extLst>
                <a:ext uri="{FF2B5EF4-FFF2-40B4-BE49-F238E27FC236}">
                  <a16:creationId xmlns:a16="http://schemas.microsoft.com/office/drawing/2014/main" id="{0911CB0D-A63F-B849-87C3-EDA34F3BA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78" t="24653" r="30741" b="23598"/>
            <a:stretch/>
          </p:blipFill>
          <p:spPr>
            <a:xfrm>
              <a:off x="7763708" y="1803359"/>
              <a:ext cx="1437396" cy="17931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1999B9-A4A1-1549-AE31-D8FA2B52B5F3}"/>
                </a:ext>
              </a:extLst>
            </p:cNvPr>
            <p:cNvSpPr txBox="1"/>
            <p:nvPr/>
          </p:nvSpPr>
          <p:spPr>
            <a:xfrm>
              <a:off x="7674974" y="3677204"/>
              <a:ext cx="1566454" cy="9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4" dirty="0"/>
                <a:t>Thom Quinn</a:t>
              </a:r>
            </a:p>
            <a:p>
              <a:pPr algn="ctr"/>
              <a:r>
                <a:rPr lang="en-US" sz="1867" dirty="0"/>
                <a:t>PhD student</a:t>
              </a:r>
            </a:p>
            <a:p>
              <a:pPr algn="ctr"/>
              <a:r>
                <a:rPr lang="en-US" sz="1867" dirty="0"/>
                <a:t>Deakin U.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F815FD-3AF1-8347-85B1-40FDA3441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9559" y="1803359"/>
              <a:ext cx="1793194" cy="17931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971375-1220-904F-BDA7-611D56E1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5030" y="1795122"/>
              <a:ext cx="1909415" cy="16338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AEEE9-D818-4149-B727-0A094ABFBDC2}"/>
                </a:ext>
              </a:extLst>
            </p:cNvPr>
            <p:cNvSpPr txBox="1"/>
            <p:nvPr/>
          </p:nvSpPr>
          <p:spPr>
            <a:xfrm>
              <a:off x="2266241" y="3638196"/>
              <a:ext cx="1826141" cy="9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4" dirty="0"/>
                <a:t>Jean </a:t>
              </a:r>
              <a:r>
                <a:rPr lang="en-US" sz="2134" dirty="0" err="1"/>
                <a:t>Macklaim</a:t>
              </a:r>
              <a:endParaRPr lang="en-US" sz="2134" dirty="0"/>
            </a:p>
            <a:p>
              <a:pPr algn="ctr"/>
              <a:r>
                <a:rPr lang="en-US" sz="1867" dirty="0" err="1"/>
                <a:t>Bioinformagician</a:t>
              </a:r>
              <a:endParaRPr lang="en-US" sz="1867" dirty="0"/>
            </a:p>
            <a:p>
              <a:pPr algn="ctr"/>
              <a:r>
                <a:rPr lang="en-US" sz="1867" dirty="0"/>
                <a:t>DNA </a:t>
              </a:r>
              <a:r>
                <a:rPr lang="en-US" sz="1867" dirty="0" err="1"/>
                <a:t>Genotek</a:t>
              </a:r>
              <a:endParaRPr lang="en-US" sz="1867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76F95-D9D2-E949-BCA9-A0F4D86134FF}"/>
                </a:ext>
              </a:extLst>
            </p:cNvPr>
            <p:cNvSpPr txBox="1"/>
            <p:nvPr/>
          </p:nvSpPr>
          <p:spPr>
            <a:xfrm>
              <a:off x="5155990" y="3597160"/>
              <a:ext cx="1377172" cy="9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4" dirty="0"/>
                <a:t>Jia R. Wu</a:t>
              </a:r>
            </a:p>
            <a:p>
              <a:pPr algn="ctr"/>
              <a:r>
                <a:rPr lang="en-US" sz="1867" dirty="0"/>
                <a:t>PhD student</a:t>
              </a:r>
            </a:p>
            <a:p>
              <a:pPr algn="ctr"/>
              <a:r>
                <a:rPr lang="en-US" sz="1867" dirty="0"/>
                <a:t>U. Waterloo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EA08D1-2C27-6A44-B0BE-F794E89B1C78}"/>
                </a:ext>
              </a:extLst>
            </p:cNvPr>
            <p:cNvSpPr txBox="1"/>
            <p:nvPr/>
          </p:nvSpPr>
          <p:spPr>
            <a:xfrm>
              <a:off x="-698615" y="3677204"/>
              <a:ext cx="2278829" cy="9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4" dirty="0"/>
                <a:t>Andrew Fernandes</a:t>
              </a:r>
            </a:p>
            <a:p>
              <a:pPr algn="ctr"/>
              <a:r>
                <a:rPr lang="en-US" sz="1867" dirty="0"/>
                <a:t>Lead Data Scientist</a:t>
              </a:r>
            </a:p>
            <a:p>
              <a:pPr algn="ctr"/>
              <a:r>
                <a:rPr lang="en-US" sz="1867" dirty="0"/>
                <a:t>FICO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5FB239-2281-AC44-BDFC-671CCF7BC35C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Process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02885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sequencing meat grinder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765"/>
          <a:stretch/>
        </p:blipFill>
        <p:spPr>
          <a:xfrm>
            <a:off x="1135682" y="1690689"/>
            <a:ext cx="6872639" cy="419080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2CF8E-441B-8F48-8CAD-59EF0D8DB18F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73D5-D0C7-E440-9068-880875C8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122270" y="5881498"/>
            <a:ext cx="2035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1A968-2764-C447-A289-D26972B937DC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latin typeface="Calibri" charset="0"/>
              </a:rPr>
              <a:t>The machine delivers ‘counts’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629494" y="4155253"/>
            <a:ext cx="5046595" cy="186474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b="1" u="sng" dirty="0">
                <a:latin typeface="Calibri" charset="0"/>
              </a:rPr>
              <a:t>Example 100 random sample sets</a:t>
            </a:r>
          </a:p>
          <a:p>
            <a:pPr marL="548634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548634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548634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F8F31-E913-1D48-B3D7-D30C47BC1824}" type="datetime1">
              <a:rPr lang="en-CA" smtClean="0"/>
              <a:t>2019-12-14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25C9-A0CF-6D47-8232-4EBCDF9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5</a:t>
            </a:fld>
            <a:endParaRPr lang="en-US"/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125857" y="4622691"/>
            <a:ext cx="1032511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/>
              <a:t>🐯</a:t>
            </a:r>
          </a:p>
          <a:p>
            <a:pPr eaLnBrk="1" hangingPunct="1"/>
            <a:r>
              <a:rPr lang="en-US" sz="2160" dirty="0"/>
              <a:t>🐞</a:t>
            </a:r>
          </a:p>
          <a:p>
            <a:pPr eaLnBrk="1" hangingPunct="1"/>
            <a:r>
              <a:rPr lang="en-US" sz="216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28" y="1378830"/>
            <a:ext cx="8079343" cy="230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7122270" y="5881498"/>
            <a:ext cx="2035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C56EB-4344-984A-B7E2-6CF49CB2B940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Data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47239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787493" cy="1325563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latin typeface="Calibri" charset="0"/>
              </a:rPr>
              <a:t>‘Counts’ have a maximum sum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725415" y="1444902"/>
            <a:ext cx="5337928" cy="415010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8C8C-FF51-8E41-8E5F-2106DD7C50B3}" type="datetime1">
              <a:rPr lang="en-CA" smtClean="0"/>
              <a:t>2019-12-14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BC67E-8D46-ED4D-8DCD-61610BA3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6</a:t>
            </a:fld>
            <a:endParaRPr lang="en-US"/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4566376" y="3658864"/>
            <a:ext cx="434205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80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80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80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80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80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122270" y="5881498"/>
            <a:ext cx="2035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62A1E-A9CD-1143-A4EE-48DF8117ED7F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Data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Calibri" charset="0"/>
              </a:rPr>
              <a:t>Normalization is no help at all</a:t>
            </a:r>
            <a:endParaRPr lang="en-US" sz="4000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84179" y="1287476"/>
            <a:ext cx="8147383" cy="30892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817C-290A-EE48-A3D0-CE98B97EB69D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703F-C25A-8844-A9F0-8A220DE4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640" y="4995780"/>
            <a:ext cx="828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data are on the simplex, they cannot be removed without additional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DFE57-AA1F-3341-A4BD-0159E9AF7F66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Data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latin typeface="Calibri" charset="0"/>
              </a:rPr>
              <a:t>Log-ratios for </a:t>
            </a:r>
            <a:r>
              <a:rPr lang="en-US" sz="4000" dirty="0" err="1">
                <a:latin typeface="Calibri" charset="0"/>
              </a:rPr>
              <a:t>CoDa</a:t>
            </a:r>
            <a:endParaRPr lang="en-US" sz="4000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1867158" y="886069"/>
            <a:ext cx="6138605" cy="337541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8081-42CD-4747-AE2C-2B97CBB1C7C1}" type="datetime1">
              <a:rPr lang="en-CA" smtClean="0"/>
              <a:t>2019-12-14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89DE-ED64-9C4C-9857-1281C827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8</a:t>
            </a:fld>
            <a:endParaRPr lang="en-US" dirty="0"/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388488" y="1258165"/>
            <a:ext cx="117626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05986" y="1251543"/>
            <a:ext cx="183815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474405" y="1347061"/>
            <a:ext cx="130371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6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24551" y="3294614"/>
            <a:ext cx="42030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49515" y="3276773"/>
            <a:ext cx="42030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34151" y="1700127"/>
            <a:ext cx="3417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75962" y="2943226"/>
            <a:ext cx="3417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78115" y="2943226"/>
            <a:ext cx="42030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3725" y="1705495"/>
            <a:ext cx="42030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89504" y="5804143"/>
            <a:ext cx="27942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929644" y="3695009"/>
            <a:ext cx="6055312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160" dirty="0"/>
              <a:t>Simplex: one fewer dimensions than variables</a:t>
            </a:r>
          </a:p>
          <a:p>
            <a:pPr eaLnBrk="1" hangingPunct="1">
              <a:buFont typeface="Arial" charset="0"/>
              <a:buChar char="•"/>
            </a:pPr>
            <a:r>
              <a:rPr lang="en-US" sz="2160" dirty="0"/>
              <a:t>Problems remain regardless of dimension</a:t>
            </a:r>
          </a:p>
          <a:p>
            <a:pPr algn="ctr">
              <a:defRPr/>
            </a:pPr>
            <a:endParaRPr lang="en-US" sz="2160" dirty="0"/>
          </a:p>
          <a:p>
            <a:pPr algn="ctr">
              <a:defRPr/>
            </a:pPr>
            <a:r>
              <a:rPr lang="en-US" sz="2160" b="1" dirty="0" err="1"/>
              <a:t>clr</a:t>
            </a:r>
            <a:r>
              <a:rPr lang="en-US" sz="2160" b="1" dirty="0"/>
              <a:t>(x) = [ log(x</a:t>
            </a:r>
            <a:r>
              <a:rPr lang="en-US" sz="2160" b="1" baseline="-25000" dirty="0"/>
              <a:t>1</a:t>
            </a:r>
            <a:r>
              <a:rPr lang="en-US" sz="2160" b="1" dirty="0"/>
              <a:t>/</a:t>
            </a:r>
            <a:r>
              <a:rPr lang="en-US" sz="2160" b="1" dirty="0" err="1"/>
              <a:t>g</a:t>
            </a:r>
            <a:r>
              <a:rPr lang="en-US" sz="2160" b="1" baseline="-25000" dirty="0" err="1"/>
              <a:t>X</a:t>
            </a:r>
            <a:r>
              <a:rPr lang="en-US" sz="2160" b="1" dirty="0"/>
              <a:t>), log(x</a:t>
            </a:r>
            <a:r>
              <a:rPr lang="en-US" sz="2160" b="1" baseline="-25000" dirty="0"/>
              <a:t>2</a:t>
            </a:r>
            <a:r>
              <a:rPr lang="en-US" sz="2160" b="1" dirty="0"/>
              <a:t>/</a:t>
            </a:r>
            <a:r>
              <a:rPr lang="en-US" sz="2160" b="1" dirty="0" err="1"/>
              <a:t>g</a:t>
            </a:r>
            <a:r>
              <a:rPr lang="en-US" sz="2160" b="1" baseline="-25000" dirty="0" err="1"/>
              <a:t>X</a:t>
            </a:r>
            <a:r>
              <a:rPr lang="en-US" sz="2160" b="1" dirty="0"/>
              <a:t>), </a:t>
            </a:r>
            <a:r>
              <a:rPr lang="is-IS" sz="2160" b="1" dirty="0"/>
              <a:t>… log(x</a:t>
            </a:r>
            <a:r>
              <a:rPr lang="is-IS" sz="2160" b="1" baseline="-25000" dirty="0"/>
              <a:t>D</a:t>
            </a:r>
            <a:r>
              <a:rPr lang="is-IS" sz="2160" b="1" dirty="0"/>
              <a:t>/g</a:t>
            </a:r>
            <a:r>
              <a:rPr lang="is-IS" sz="2160" b="1" baseline="-25000" dirty="0"/>
              <a:t>X</a:t>
            </a:r>
            <a:r>
              <a:rPr lang="is-IS" sz="2160" b="1" dirty="0"/>
              <a:t>) ]</a:t>
            </a:r>
          </a:p>
          <a:p>
            <a:pPr algn="ctr">
              <a:defRPr/>
            </a:pPr>
            <a:endParaRPr lang="is-IS" sz="2160" b="1" dirty="0"/>
          </a:p>
          <a:p>
            <a:pPr algn="ctr">
              <a:defRPr/>
            </a:pPr>
            <a:r>
              <a:rPr lang="en-US" sz="2160" dirty="0"/>
              <a:t>X = [ x</a:t>
            </a:r>
            <a:r>
              <a:rPr lang="en-US" sz="2160" baseline="-25000" dirty="0"/>
              <a:t>1</a:t>
            </a:r>
            <a:r>
              <a:rPr lang="en-US" sz="2160" dirty="0"/>
              <a:t>, x</a:t>
            </a:r>
            <a:r>
              <a:rPr lang="en-US" sz="2160" baseline="-25000" dirty="0"/>
              <a:t>2</a:t>
            </a:r>
            <a:r>
              <a:rPr lang="en-US" sz="2160" dirty="0"/>
              <a:t>, </a:t>
            </a:r>
            <a:r>
              <a:rPr lang="is-IS" sz="2160" dirty="0"/>
              <a:t>… x</a:t>
            </a:r>
            <a:r>
              <a:rPr lang="is-IS" sz="2160" baseline="-25000" dirty="0"/>
              <a:t>D</a:t>
            </a:r>
            <a:r>
              <a:rPr lang="is-IS" sz="2160" dirty="0"/>
              <a:t> ], </a:t>
            </a:r>
            <a:r>
              <a:rPr lang="en-US" sz="2160" dirty="0" err="1"/>
              <a:t>g</a:t>
            </a:r>
            <a:r>
              <a:rPr lang="en-US" sz="2160" baseline="-25000" dirty="0" err="1"/>
              <a:t>X</a:t>
            </a:r>
            <a:r>
              <a:rPr lang="en-US" sz="2160" dirty="0"/>
              <a:t> = geometric mean of </a:t>
            </a:r>
            <a:r>
              <a:rPr lang="en-CA" sz="2160" dirty="0"/>
              <a:t>X</a:t>
            </a:r>
            <a:endParaRPr lang="is-IS" sz="2160" dirty="0"/>
          </a:p>
          <a:p>
            <a:pPr algn="ctr">
              <a:defRPr/>
            </a:pPr>
            <a:endParaRPr lang="is-IS" sz="216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0C69C-C8F5-A841-B222-A42F3BE47F16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83" y="1407381"/>
            <a:ext cx="8398445" cy="4530998"/>
          </a:xfrm>
        </p:spPr>
        <p:txBody>
          <a:bodyPr>
            <a:normAutofit/>
          </a:bodyPr>
          <a:lstStyle/>
          <a:p>
            <a:r>
              <a:rPr lang="en-US" sz="2000" dirty="0"/>
              <a:t>0 count can be structural – or a non-detect</a:t>
            </a:r>
          </a:p>
          <a:p>
            <a:r>
              <a:rPr lang="en-US" sz="2000" dirty="0"/>
              <a:t>Non-detect 0 count is not 0 probability to detect the count</a:t>
            </a:r>
          </a:p>
          <a:p>
            <a:r>
              <a:rPr lang="en-US" sz="2000" dirty="0"/>
              <a:t>Sequencing instruments deliver integer scaled probabilities: ‘counts’</a:t>
            </a:r>
          </a:p>
          <a:p>
            <a:pPr marL="548634" lvl="1" indent="0">
              <a:buNone/>
            </a:pPr>
            <a:r>
              <a:rPr lang="en-US" sz="2000" i="1" dirty="0"/>
              <a:t>X</a:t>
            </a:r>
            <a:r>
              <a:rPr lang="en-US" sz="2000" dirty="0"/>
              <a:t>=[</a:t>
            </a:r>
            <a:r>
              <a:rPr lang="en-US" sz="2000" i="1" dirty="0"/>
              <a:t>x</a:t>
            </a:r>
            <a:r>
              <a:rPr lang="en-US" sz="2000" i="1" baseline="-25000" dirty="0"/>
              <a:t>1</a:t>
            </a:r>
            <a:r>
              <a:rPr lang="en-US" sz="2000" i="1" dirty="0"/>
              <a:t>,x</a:t>
            </a:r>
            <a:r>
              <a:rPr lang="en-US" sz="2000" i="1" baseline="-25000" dirty="0"/>
              <a:t>2</a:t>
            </a:r>
            <a:r>
              <a:rPr lang="en-US" sz="2000" i="1" dirty="0"/>
              <a:t>,x</a:t>
            </a:r>
            <a:r>
              <a:rPr lang="en-US" sz="2000" i="1" baseline="-25000" dirty="0"/>
              <a:t>i</a:t>
            </a:r>
            <a:r>
              <a:rPr lang="en-US" sz="2000" i="1" dirty="0"/>
              <a:t> </a:t>
            </a:r>
            <a:r>
              <a:rPr lang="is-IS" sz="2000" i="1" dirty="0"/>
              <a:t>… x</a:t>
            </a:r>
            <a:r>
              <a:rPr lang="is-IS" sz="2000" i="1" baseline="-25000" dirty="0"/>
              <a:t>D</a:t>
            </a:r>
            <a:r>
              <a:rPr lang="is-IS" sz="2000" dirty="0"/>
              <a:t>] = </a:t>
            </a:r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1</a:t>
            </a:r>
            <a:r>
              <a:rPr lang="en-US" sz="2000" i="1" dirty="0"/>
              <a:t>,p</a:t>
            </a:r>
            <a:r>
              <a:rPr lang="en-US" sz="2000" i="1" baseline="-25000" dirty="0"/>
              <a:t>2</a:t>
            </a:r>
            <a:r>
              <a:rPr lang="en-US" sz="2000" i="1" dirty="0"/>
              <a:t>,p</a:t>
            </a:r>
            <a:r>
              <a:rPr lang="en-US" sz="2000" i="1" baseline="-25000" dirty="0"/>
              <a:t>i</a:t>
            </a:r>
            <a:r>
              <a:rPr lang="en-US" sz="2000" i="1" dirty="0"/>
              <a:t> </a:t>
            </a:r>
            <a:r>
              <a:rPr lang="is-IS" sz="2000" i="1" dirty="0"/>
              <a:t>… p</a:t>
            </a:r>
            <a:r>
              <a:rPr lang="is-IS" sz="2000" i="1" baseline="-25000" dirty="0"/>
              <a:t>D</a:t>
            </a:r>
            <a:r>
              <a:rPr lang="is-IS" sz="2000" dirty="0"/>
              <a:t>]</a:t>
            </a:r>
            <a:r>
              <a:rPr lang="en-US" sz="2000" i="1" dirty="0"/>
              <a:t>α</a:t>
            </a:r>
            <a:r>
              <a:rPr lang="en-US" sz="2000" dirty="0"/>
              <a:t> ; </a:t>
            </a:r>
            <a:r>
              <a:rPr lang="en-US" sz="2000" i="1" dirty="0"/>
              <a:t>α</a:t>
            </a:r>
            <a:r>
              <a:rPr lang="en-US" sz="2000" dirty="0"/>
              <a:t>=</a:t>
            </a:r>
            <a:r>
              <a:rPr lang="en-US" sz="2000" b="1" dirty="0"/>
              <a:t>Σ</a:t>
            </a:r>
            <a:r>
              <a:rPr lang="en-US" sz="2000" i="1" dirty="0"/>
              <a:t>X; </a:t>
            </a:r>
            <a:r>
              <a:rPr lang="en-US" sz="2000" b="1" dirty="0"/>
              <a:t>Σ</a:t>
            </a:r>
            <a:r>
              <a:rPr lang="en-US" sz="2000" i="1" dirty="0"/>
              <a:t>P</a:t>
            </a:r>
            <a:r>
              <a:rPr lang="en-US" sz="2000" dirty="0"/>
              <a:t>=1</a:t>
            </a:r>
            <a:endParaRPr lang="is-IS" sz="2000" dirty="0"/>
          </a:p>
          <a:p>
            <a:pPr marL="548634" lvl="1" indent="0">
              <a:buNone/>
            </a:pP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= ( </a:t>
            </a:r>
            <a:r>
              <a:rPr lang="en-US" sz="2000" i="1" dirty="0"/>
              <a:t>P</a:t>
            </a:r>
            <a:r>
              <a:rPr lang="en-US" sz="2000" i="1" baseline="-25000" dirty="0"/>
              <a:t>i</a:t>
            </a:r>
            <a:r>
              <a:rPr lang="en-US" sz="2000" dirty="0"/>
              <a:t> |</a:t>
            </a:r>
            <a:r>
              <a:rPr lang="en-US" sz="2000" i="1" dirty="0"/>
              <a:t> 𝑓</a:t>
            </a:r>
            <a:r>
              <a:rPr lang="en-US" sz="2000" i="1" baseline="-25000" dirty="0" err="1"/>
              <a:t>i</a:t>
            </a:r>
            <a:r>
              <a:rPr lang="en-US" sz="2000" i="1" baseline="-25000" dirty="0"/>
              <a:t> </a:t>
            </a:r>
            <a:r>
              <a:rPr lang="en-US" sz="2000" dirty="0"/>
              <a:t>)</a:t>
            </a:r>
            <a:r>
              <a:rPr lang="en-US" sz="2000" i="1" dirty="0"/>
              <a:t>α</a:t>
            </a:r>
          </a:p>
          <a:p>
            <a:pPr marL="929630" lvl="1" indent="-380996"/>
            <a:endParaRPr lang="en-US" sz="2000" i="1" dirty="0"/>
          </a:p>
          <a:p>
            <a:pPr marL="548634" lvl="1" indent="0">
              <a:buNone/>
            </a:pPr>
            <a:endParaRPr lang="en-US" sz="2000" i="1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9" name="Picture 8" descr="replicate_Evalu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76" y="2608028"/>
            <a:ext cx="3970752" cy="3970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0 in the room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680D-7284-0C4E-BC3B-146F2189BDFD}" type="datetime1">
              <a:rPr lang="en-CA" smtClean="0"/>
              <a:t>2019-12-14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CMStatistics 2019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C410286-A40B-5B43-B2B1-BD7BA245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3743" y="6308080"/>
            <a:ext cx="1867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0" name="Picture 9" descr="replicate_lowEvalu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61" y="4001234"/>
            <a:ext cx="2524308" cy="25243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09726" y="5170715"/>
            <a:ext cx="449944" cy="3048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48609" y="4937119"/>
            <a:ext cx="1282042" cy="2303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4527683" y="5488399"/>
            <a:ext cx="1282042" cy="184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B0D6F0-CAF0-F040-A4C3-F5146569D267}"/>
              </a:ext>
            </a:extLst>
          </p:cNvPr>
          <p:cNvSpPr txBox="1"/>
          <p:nvPr/>
        </p:nvSpPr>
        <p:spPr>
          <a:xfrm>
            <a:off x="4443747" y="145164"/>
            <a:ext cx="446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Outline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7030A0"/>
                </a:solidFill>
              </a:rPr>
              <a:t>Process Data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ALDEx2 Example Conclusions</a:t>
            </a:r>
          </a:p>
        </p:txBody>
      </p: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7820</TotalTime>
  <Words>1103</Words>
  <Application>Microsoft Macintosh PowerPoint</Application>
  <PresentationFormat>On-screen Show (4:3)</PresentationFormat>
  <Paragraphs>306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Accounting for asymmetry and batch effects in meta-transcriptomics</vt:lpstr>
      <vt:lpstr>Outline </vt:lpstr>
      <vt:lpstr>Acknowledgements </vt:lpstr>
      <vt:lpstr>The sequencing meat grinder</vt:lpstr>
      <vt:lpstr>The machine delivers ‘counts’</vt:lpstr>
      <vt:lpstr>‘Counts’ have a maximum sum</vt:lpstr>
      <vt:lpstr>Normalization is no help at all</vt:lpstr>
      <vt:lpstr>Log-ratios for CoDa</vt:lpstr>
      <vt:lpstr>The 0 in the room</vt:lpstr>
      <vt:lpstr>ALDEx2</vt:lpstr>
      <vt:lpstr>ALDEx2: probabilistic CoDa</vt:lpstr>
      <vt:lpstr>ALDEx2 Expected value</vt:lpstr>
      <vt:lpstr>Meta-transcriptomics of an ecosystem</vt:lpstr>
      <vt:lpstr>Bacterial vaginosis </vt:lpstr>
      <vt:lpstr>BV dataset</vt:lpstr>
      <vt:lpstr>So let’s try probabilistic CoDa </vt:lpstr>
      <vt:lpstr>Strategies to center the data</vt:lpstr>
      <vt:lpstr>Properties in simulated data</vt:lpstr>
      <vt:lpstr>Dispersion v. rAbundance</vt:lpstr>
      <vt:lpstr>In meta-transcriptome data</vt:lpstr>
      <vt:lpstr>‘Housekeeping’ genes are centered</vt:lpstr>
      <vt:lpstr>Two disparate datasets</vt:lpstr>
      <vt:lpstr>Output from aldex.glm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74</cp:revision>
  <dcterms:created xsi:type="dcterms:W3CDTF">2019-09-12T17:51:56Z</dcterms:created>
  <dcterms:modified xsi:type="dcterms:W3CDTF">2019-12-14T12:53:32Z</dcterms:modified>
</cp:coreProperties>
</file>